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  <p:sldMasterId id="2147483883" r:id="rId3"/>
  </p:sldMasterIdLst>
  <p:notesMasterIdLst>
    <p:notesMasterId r:id="rId52"/>
  </p:notesMasterIdLst>
  <p:sldIdLst>
    <p:sldId id="256" r:id="rId4"/>
    <p:sldId id="272" r:id="rId5"/>
    <p:sldId id="411" r:id="rId6"/>
    <p:sldId id="412" r:id="rId7"/>
    <p:sldId id="436" r:id="rId8"/>
    <p:sldId id="437" r:id="rId9"/>
    <p:sldId id="438" r:id="rId10"/>
    <p:sldId id="413" r:id="rId11"/>
    <p:sldId id="414" r:id="rId12"/>
    <p:sldId id="415" r:id="rId13"/>
    <p:sldId id="439" r:id="rId14"/>
    <p:sldId id="416" r:id="rId15"/>
    <p:sldId id="417" r:id="rId16"/>
    <p:sldId id="418" r:id="rId17"/>
    <p:sldId id="440" r:id="rId18"/>
    <p:sldId id="441" r:id="rId19"/>
    <p:sldId id="442" r:id="rId20"/>
    <p:sldId id="425" r:id="rId21"/>
    <p:sldId id="444" r:id="rId22"/>
    <p:sldId id="445" r:id="rId23"/>
    <p:sldId id="446" r:id="rId24"/>
    <p:sldId id="274" r:id="rId25"/>
    <p:sldId id="447" r:id="rId26"/>
    <p:sldId id="448" r:id="rId27"/>
    <p:sldId id="419" r:id="rId28"/>
    <p:sldId id="420" r:id="rId29"/>
    <p:sldId id="270" r:id="rId30"/>
    <p:sldId id="422" r:id="rId31"/>
    <p:sldId id="449" r:id="rId32"/>
    <p:sldId id="423" r:id="rId33"/>
    <p:sldId id="450" r:id="rId34"/>
    <p:sldId id="298" r:id="rId35"/>
    <p:sldId id="285" r:id="rId36"/>
    <p:sldId id="451" r:id="rId37"/>
    <p:sldId id="452" r:id="rId38"/>
    <p:sldId id="453" r:id="rId39"/>
    <p:sldId id="454" r:id="rId40"/>
    <p:sldId id="455" r:id="rId41"/>
    <p:sldId id="457" r:id="rId42"/>
    <p:sldId id="456" r:id="rId43"/>
    <p:sldId id="458" r:id="rId44"/>
    <p:sldId id="459" r:id="rId45"/>
    <p:sldId id="460" r:id="rId46"/>
    <p:sldId id="461" r:id="rId47"/>
    <p:sldId id="462" r:id="rId48"/>
    <p:sldId id="463" r:id="rId49"/>
    <p:sldId id="300" r:id="rId50"/>
    <p:sldId id="43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0" d="100"/>
          <a:sy n="100" d="100"/>
        </p:scale>
        <p:origin x="84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02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71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780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41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884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34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06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18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815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6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0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DAF86-70BD-4740-9A05-4703AA36524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B97BD-AE24-4833-852B-A28E58CC8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practica/image-classification/convolutional-neural-networks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cdn.filestackcontent.com/dArhI4tASXuCe5u3UwHi" TargetMode="Externa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9672" y="764704"/>
            <a:ext cx="6477000" cy="1828800"/>
          </a:xfrm>
        </p:spPr>
        <p:txBody>
          <a:bodyPr>
            <a:normAutofit/>
          </a:bodyPr>
          <a:lstStyle/>
          <a:p>
            <a:r>
              <a:rPr lang="en-US" altLang="ko-KR" sz="6600" dirty="0"/>
              <a:t>9</a:t>
            </a:r>
            <a:r>
              <a:rPr lang="ko-KR" altLang="en-US" sz="6600" dirty="0"/>
              <a:t>장 </a:t>
            </a:r>
            <a:r>
              <a:rPr lang="ko-KR" altLang="en-US" sz="6600" dirty="0" err="1"/>
              <a:t>컨벌루션</a:t>
            </a:r>
            <a:r>
              <a:rPr lang="ko-KR" altLang="en-US" sz="6600" dirty="0"/>
              <a:t> 신경망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b="1" dirty="0"/>
              <a:t>CNN (Convolutional Neural Network)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6C182-7B02-4CF1-9F40-9DD33B00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83990"/>
            <a:ext cx="4535413" cy="39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E7E5-B4D6-4B1A-A0C7-9C0DFF1E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18566-30B2-44DA-B0AA-506DBCC3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700808"/>
            <a:ext cx="6353175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2F594B-A87A-4710-BC60-61085F81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23693"/>
            <a:ext cx="4838700" cy="80962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29E7575-2B4A-4C10-8A11-C1554B653007}"/>
              </a:ext>
            </a:extLst>
          </p:cNvPr>
          <p:cNvSpPr/>
          <p:nvPr/>
        </p:nvSpPr>
        <p:spPr>
          <a:xfrm>
            <a:off x="3779912" y="3140968"/>
            <a:ext cx="129614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F8C2B4-F373-D750-3E39-CB866852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4824536" cy="44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78C8D5-4DA7-4D67-A198-7E4C1FFF42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0179" y="1772816"/>
            <a:ext cx="7703641" cy="4167252"/>
          </a:xfrm>
        </p:spPr>
      </p:pic>
    </p:spTree>
    <p:extLst>
      <p:ext uri="{BB962C8B-B14F-4D97-AF65-F5344CB8AC3E}">
        <p14:creationId xmlns:p14="http://schemas.microsoft.com/office/powerpoint/2010/main" val="30758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0A0906C-C2C7-4663-8A14-C1EE1AF1509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85432"/>
            <a:ext cx="8153400" cy="4325336"/>
          </a:xfrm>
        </p:spPr>
      </p:pic>
    </p:spTree>
    <p:extLst>
      <p:ext uri="{BB962C8B-B14F-4D97-AF65-F5344CB8AC3E}">
        <p14:creationId xmlns:p14="http://schemas.microsoft.com/office/powerpoint/2010/main" val="30448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F780A-C10E-4C0C-A600-C24C3455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영상 처리에서의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FC063-C556-4ECB-9C0B-E4991DAC19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컨벌루션를</a:t>
            </a:r>
            <a:r>
              <a:rPr lang="ko-KR" altLang="en-US" sz="1800" b="0" i="0" u="none" strike="noStrike" baseline="0" dirty="0">
                <a:latin typeface="SandSm"/>
              </a:rPr>
              <a:t> 수행한 결과는 </a:t>
            </a:r>
            <a:r>
              <a:rPr lang="ko-KR" altLang="en-US" sz="1800" b="0" i="0" u="none" strike="noStrike" baseline="0" dirty="0" err="1">
                <a:latin typeface="SandSm"/>
              </a:rPr>
              <a:t>특징맵</a:t>
            </a:r>
            <a:r>
              <a:rPr lang="en-US" altLang="ko-KR" sz="1800" b="0" i="0" u="none" strike="noStrike" baseline="0" dirty="0">
                <a:latin typeface="SandSm"/>
              </a:rPr>
              <a:t>(feature map)</a:t>
            </a:r>
            <a:r>
              <a:rPr lang="ko-KR" altLang="en-US" sz="1800" b="0" i="0" u="none" strike="noStrike" baseline="0" dirty="0">
                <a:latin typeface="SandSm"/>
              </a:rPr>
              <a:t>이라고 불리는 데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그림 </a:t>
            </a:r>
            <a:r>
              <a:rPr lang="en-US" altLang="ko-KR" sz="1800" b="0" i="0" u="none" strike="noStrike" baseline="0" dirty="0">
                <a:latin typeface="SandSm"/>
              </a:rPr>
              <a:t>9-9</a:t>
            </a:r>
            <a:r>
              <a:rPr lang="ko-KR" altLang="en-US" sz="1800" b="0" i="0" u="none" strike="noStrike" baseline="0" dirty="0">
                <a:latin typeface="SandSm"/>
              </a:rPr>
              <a:t>가 그 이유를 보여준다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268A2-8DD4-404C-9317-937B8DC0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9" y="2564904"/>
            <a:ext cx="7791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1ED1-C96F-435F-AE45-3370D4E9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en-US" altLang="ko-KR" dirty="0"/>
              <a:t>CNN </a:t>
            </a:r>
            <a:r>
              <a:rPr lang="ko-KR" altLang="en-US" dirty="0"/>
              <a:t>신경망에서는 필터의 가중치가 학습된다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8A00F8-5E91-460A-929A-B4C9B3F5431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6590" y="1772816"/>
            <a:ext cx="8153400" cy="2919741"/>
          </a:xfrm>
        </p:spPr>
      </p:pic>
    </p:spTree>
    <p:extLst>
      <p:ext uri="{BB962C8B-B14F-4D97-AF65-F5344CB8AC3E}">
        <p14:creationId xmlns:p14="http://schemas.microsoft.com/office/powerpoint/2010/main" val="29392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30073-D6C6-4189-8B6F-9615831B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4642-5A02-4777-A584-10934F0A3C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 err="1"/>
              <a:t>컨벌루션</a:t>
            </a:r>
            <a:r>
              <a:rPr lang="ko-KR" altLang="en-US" sz="1800" b="1" dirty="0"/>
              <a:t> 신경망에서도 커널이 입력층의 각 화소를 중심으로 덮여 씌워진다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앞 레이어의 값 </a:t>
            </a:r>
            <a:r>
              <a:rPr lang="en-US" altLang="ko-KR" sz="1800" b="1" dirty="0"/>
              <a:t>X</a:t>
            </a:r>
            <a:r>
              <a:rPr lang="ko-KR" altLang="en-US" sz="1800" b="1" dirty="0"/>
              <a:t>는 </a:t>
            </a:r>
            <a:r>
              <a:rPr lang="ko-KR" altLang="en-US" sz="1800" b="1" dirty="0" err="1"/>
              <a:t>각커널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W</a:t>
            </a:r>
            <a:r>
              <a:rPr lang="ko-KR" altLang="en-US" sz="1800" b="1" dirty="0"/>
              <a:t>와 곱해져서 더해져서 </a:t>
            </a:r>
            <a:r>
              <a:rPr lang="en-US" altLang="ko-KR" sz="1800" b="1" dirty="0" err="1"/>
              <a:t>WX+b</a:t>
            </a:r>
            <a:r>
              <a:rPr lang="ko-KR" altLang="en-US" sz="1800" b="1" dirty="0"/>
              <a:t>가 된다</a:t>
            </a:r>
            <a:r>
              <a:rPr lang="en-US" altLang="ko-KR" sz="1800" b="1" dirty="0"/>
              <a:t>.</a:t>
            </a:r>
          </a:p>
          <a:p>
            <a:endParaRPr lang="en-US" altLang="ko-KR" sz="1800" b="1" dirty="0"/>
          </a:p>
          <a:p>
            <a:r>
              <a:rPr lang="ko-KR" altLang="en-US" sz="1800" b="1" dirty="0"/>
              <a:t>이 </a:t>
            </a:r>
            <a:r>
              <a:rPr lang="ko-KR" altLang="en-US" sz="1800" b="1" dirty="0" err="1"/>
              <a:t>계산값은</a:t>
            </a:r>
            <a:r>
              <a:rPr lang="ko-KR" altLang="en-US" sz="1800" b="1" dirty="0"/>
              <a:t> </a:t>
            </a:r>
            <a:r>
              <a:rPr lang="en-US" altLang="ko-KR" sz="1800" b="1" dirty="0" err="1"/>
              <a:t>RelU</a:t>
            </a:r>
            <a:r>
              <a:rPr lang="en-US" altLang="ko-KR" sz="1800" b="1" dirty="0"/>
              <a:t>()</a:t>
            </a:r>
            <a:r>
              <a:rPr lang="ko-KR" altLang="en-US" sz="1800" b="1" dirty="0"/>
              <a:t>와 같은 활성화 함수를 통과해서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다음 레이어의 동일한 위치에 </a:t>
            </a:r>
            <a:r>
              <a:rPr lang="en-US" altLang="ko-KR" sz="1800" b="1" dirty="0" err="1"/>
              <a:t>ReLU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WX+b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로 저장된다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66F44-DBEF-43B5-966D-9E7B33E9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215263"/>
            <a:ext cx="3600400" cy="32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0000"/>
                </a:solidFill>
              </a:rPr>
              <a:t>여러 개의 필터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다양한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특징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추출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를 이용할 수 있다</a:t>
            </a:r>
            <a:r>
              <a:rPr lang="en-US" altLang="ko-KR" dirty="0"/>
              <a:t>. </a:t>
            </a:r>
          </a:p>
          <a:p>
            <a:r>
              <a:rPr lang="ko-KR" altLang="en-US" b="1" i="1" dirty="0">
                <a:solidFill>
                  <a:srgbClr val="0000FF"/>
                </a:solidFill>
              </a:rPr>
              <a:t>필터의 값은 미리 정해진 것이 아니고 학습된다</a:t>
            </a:r>
            <a:r>
              <a:rPr lang="en-US" altLang="ko-KR" b="1" i="1" dirty="0">
                <a:solidFill>
                  <a:srgbClr val="0000FF"/>
                </a:solidFill>
              </a:rPr>
              <a:t>.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F4C9E14E-28A7-49C2-9FC5-75100D36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40968"/>
            <a:ext cx="6880578" cy="31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4B3B-6623-488B-A877-4EC4218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보폭 </a:t>
            </a:r>
            <a:r>
              <a:rPr lang="en-US" altLang="ko-KR" dirty="0"/>
              <a:t>(stride)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9AB7C-BF97-44B8-B16A-148E00048A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  <a:r>
              <a:rPr lang="en-US" altLang="ko-KR" dirty="0"/>
              <a:t>(stride)</a:t>
            </a:r>
            <a:r>
              <a:rPr lang="ko-KR" altLang="en-US" dirty="0"/>
              <a:t> 은 커널을 적용하는 거리이다</a:t>
            </a:r>
            <a:r>
              <a:rPr lang="en-US" altLang="ko-KR" dirty="0"/>
              <a:t>. </a:t>
            </a:r>
            <a:r>
              <a:rPr lang="ko-KR" altLang="en-US" dirty="0"/>
              <a:t>보폭이 </a:t>
            </a:r>
            <a:r>
              <a:rPr lang="en-US" altLang="ko-KR" dirty="0"/>
              <a:t>1</a:t>
            </a:r>
            <a:r>
              <a:rPr lang="ko-KR" altLang="en-US" dirty="0"/>
              <a:t>이면 커널을 한 번에 </a:t>
            </a:r>
            <a:r>
              <a:rPr lang="en-US" altLang="ko-KR" dirty="0"/>
              <a:t>1</a:t>
            </a:r>
            <a:r>
              <a:rPr lang="ko-KR" altLang="en-US" dirty="0" err="1"/>
              <a:t>픽셀씩</a:t>
            </a:r>
            <a:r>
              <a:rPr lang="ko-KR" altLang="en-US" dirty="0"/>
              <a:t> 이동하면서 커널을 적용하는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보폭이 </a:t>
            </a:r>
            <a:r>
              <a:rPr lang="en-US" altLang="ko-KR" dirty="0"/>
              <a:t>2</a:t>
            </a:r>
            <a:r>
              <a:rPr lang="ko-KR" altLang="en-US" dirty="0"/>
              <a:t>라는 것은 하나씩 건너뛰면서 픽셀에 커널을 적용한다는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A59889-5534-49D9-A52C-00DDD6AA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84" y="3068960"/>
            <a:ext cx="6142632" cy="29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b="1" dirty="0" err="1">
                <a:solidFill>
                  <a:srgbClr val="FF0000"/>
                </a:solidFill>
              </a:rPr>
              <a:t>컨벌루션</a:t>
            </a:r>
            <a:r>
              <a:rPr lang="ko-KR" altLang="en-US" b="1" dirty="0">
                <a:solidFill>
                  <a:srgbClr val="FF0000"/>
                </a:solidFill>
              </a:rPr>
              <a:t> 신경망 </a:t>
            </a:r>
            <a:r>
              <a:rPr lang="en-US" altLang="ko-KR" b="1" dirty="0">
                <a:solidFill>
                  <a:srgbClr val="FF0000"/>
                </a:solidFill>
              </a:rPr>
              <a:t>(CNN)</a:t>
            </a:r>
            <a:r>
              <a:rPr lang="ko-KR" altLang="en-US" dirty="0"/>
              <a:t>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적용해본다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2445D-202A-46A7-97F0-F1F25AF2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6" y="2573021"/>
            <a:ext cx="7523184" cy="40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4B3B-6623-488B-A877-4EC4218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패딩 </a:t>
            </a:r>
            <a:r>
              <a:rPr lang="en-US" altLang="ko-KR" dirty="0"/>
              <a:t>(padding)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9AB7C-BF97-44B8-B16A-148E00048A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r>
              <a:rPr lang="ko-KR" altLang="en-US" dirty="0"/>
              <a:t>은 이미지의 가장자리를 처리하기 위한 기법이다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39C4C-1D1E-49D5-A5AF-316E1A1F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132856"/>
            <a:ext cx="6486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284E1-A280-46D4-8048-CC28AC2D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2</a:t>
            </a:r>
            <a:r>
              <a:rPr lang="ko-KR" altLang="en-US" dirty="0"/>
              <a:t>가지 패딩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D40AA-FF42-429F-8923-45B4EA63A18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5256584"/>
          </a:xfrm>
        </p:spPr>
        <p:txBody>
          <a:bodyPr/>
          <a:lstStyle/>
          <a:p>
            <a:r>
              <a:rPr lang="en-US" altLang="ko-KR" dirty="0"/>
              <a:t>Valid: </a:t>
            </a:r>
            <a:r>
              <a:rPr lang="ko-KR" altLang="en-US" sz="1800" b="0" i="0" u="none" strike="noStrike" baseline="0" dirty="0">
                <a:latin typeface="SandSm"/>
              </a:rPr>
              <a:t>커널을 입력 이미지 안에서만 움직인다</a:t>
            </a:r>
            <a:r>
              <a:rPr lang="en-US" altLang="ko-KR" sz="1800" b="0" i="0" u="none" strike="noStrike" baseline="0" dirty="0">
                <a:latin typeface="SandSm"/>
              </a:rPr>
              <a:t>. (</a:t>
            </a:r>
            <a:r>
              <a:rPr lang="ko-KR" altLang="en-US" sz="1800" b="0" i="0" u="none" strike="noStrike" baseline="0" dirty="0">
                <a:latin typeface="SandSm"/>
              </a:rPr>
              <a:t>출력 영상이 작아진다</a:t>
            </a:r>
            <a:r>
              <a:rPr lang="en-US" altLang="ko-KR" sz="1800" b="0" i="0" u="none" strike="noStrike" baseline="0" dirty="0">
                <a:latin typeface="SandSm"/>
              </a:rPr>
              <a:t>.)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sz="1800" dirty="0"/>
              <a:t>Same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600" b="0" i="0" u="none" strike="noStrike" baseline="0" dirty="0">
                <a:latin typeface="SandSm"/>
              </a:rPr>
              <a:t>입력 이미지의 주변을 </a:t>
            </a:r>
            <a:r>
              <a:rPr lang="ko-KR" altLang="en-US" sz="1600" b="0" i="0" u="none" strike="noStrike" baseline="0" dirty="0" err="1">
                <a:latin typeface="SandSm"/>
              </a:rPr>
              <a:t>특정값</a:t>
            </a:r>
            <a:r>
              <a:rPr lang="en-US" altLang="ko-KR" sz="1600" b="0" i="0" u="none" strike="noStrike" baseline="0" dirty="0">
                <a:latin typeface="SandSm"/>
              </a:rPr>
              <a:t>(</a:t>
            </a:r>
            <a:r>
              <a:rPr lang="ko-KR" altLang="en-US" sz="1600" b="0" i="0" u="none" strike="noStrike" baseline="0" dirty="0">
                <a:latin typeface="SandSm"/>
              </a:rPr>
              <a:t>예를 들면 </a:t>
            </a:r>
            <a:r>
              <a:rPr lang="en-US" altLang="ko-KR" sz="1600" b="0" i="0" u="none" strike="noStrike" baseline="0" dirty="0">
                <a:latin typeface="SandSm"/>
              </a:rPr>
              <a:t>0, </a:t>
            </a:r>
            <a:r>
              <a:rPr lang="ko-KR" altLang="en-US" sz="1600" b="0" i="0" u="none" strike="noStrike" baseline="0" dirty="0">
                <a:latin typeface="SandSm"/>
              </a:rPr>
              <a:t>또는 이웃 </a:t>
            </a:r>
            <a:r>
              <a:rPr lang="ko-KR" altLang="en-US" sz="1600" b="0" i="0" u="none" strike="noStrike" baseline="0" dirty="0" err="1">
                <a:latin typeface="SandSm"/>
              </a:rPr>
              <a:t>픽셀값</a:t>
            </a:r>
            <a:r>
              <a:rPr lang="en-US" altLang="ko-KR" sz="1600" b="0" i="0" u="none" strike="noStrike" baseline="0" dirty="0">
                <a:latin typeface="SandSm"/>
              </a:rPr>
              <a:t>)</a:t>
            </a:r>
            <a:r>
              <a:rPr lang="ko-KR" altLang="en-US" sz="1600" b="0" i="0" u="none" strike="noStrike" baseline="0" dirty="0">
                <a:latin typeface="SandSm"/>
              </a:rPr>
              <a:t>으로 채우는 것    </a:t>
            </a:r>
            <a:endParaRPr lang="en-US" altLang="ko-KR" sz="1600" b="0" i="0" u="none" strike="noStrike" baseline="0" dirty="0">
              <a:latin typeface="SandSm"/>
            </a:endParaRPr>
          </a:p>
          <a:p>
            <a:pPr marL="0" indent="0" algn="l">
              <a:buNone/>
            </a:pPr>
            <a:r>
              <a:rPr lang="en-US" altLang="ko-KR" sz="1600" dirty="0">
                <a:latin typeface="SandSm"/>
              </a:rPr>
              <a:t>                        </a:t>
            </a:r>
            <a:r>
              <a:rPr lang="en-US" altLang="ko-KR" sz="1600" b="0" i="0" u="none" strike="noStrike" baseline="0" dirty="0">
                <a:latin typeface="SandSm"/>
              </a:rPr>
              <a:t>(</a:t>
            </a:r>
            <a:r>
              <a:rPr lang="ko-KR" altLang="en-US" sz="1600" b="0" i="0" u="none" strike="noStrike" baseline="0" dirty="0">
                <a:latin typeface="SandSm"/>
              </a:rPr>
              <a:t>출력 영상 크기 불변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A5C70-9B9D-4E3D-BA4B-518BA05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1" y="1927825"/>
            <a:ext cx="4176464" cy="1719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BBAD69-353C-4046-B5F2-4F6FBC11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623966"/>
            <a:ext cx="5108624" cy="218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439239" y="909832"/>
            <a:ext cx="585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Conv2D</a:t>
            </a:r>
            <a:endParaRPr kumimoji="0" lang="ko-KR" altLang="en-US" sz="4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795" y="1882303"/>
            <a:ext cx="3166866" cy="36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1DD6F-7C4A-45DD-B7C9-FA636FF2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필터가 여러 개일 때의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BE51B8B-277D-4664-9881-CAA44ED7C9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844824"/>
            <a:ext cx="5472754" cy="449580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415299F-0FE8-4554-A3F7-A6C77C6867A0}"/>
              </a:ext>
            </a:extLst>
          </p:cNvPr>
          <p:cNvSpPr/>
          <p:nvPr/>
        </p:nvSpPr>
        <p:spPr>
          <a:xfrm>
            <a:off x="7164288" y="3356992"/>
            <a:ext cx="1800200" cy="864096"/>
          </a:xfrm>
          <a:prstGeom prst="wedgeRoundRectCallout">
            <a:avLst>
              <a:gd name="adj1" fmla="val -90268"/>
              <a:gd name="adj2" fmla="val -20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600" b="0" i="0" u="none" strike="noStrike" baseline="0" dirty="0">
                <a:latin typeface="SandSm"/>
              </a:rPr>
              <a:t>커널이</a:t>
            </a:r>
          </a:p>
          <a:p>
            <a:pPr algn="l"/>
            <a:r>
              <a:rPr lang="ko-KR" altLang="en-US" sz="1600" b="0" i="0" u="none" strike="noStrike" baseline="0" dirty="0">
                <a:latin typeface="SandSm"/>
              </a:rPr>
              <a:t>많아지면 자연스럽게 </a:t>
            </a:r>
            <a:r>
              <a:rPr lang="ko-KR" altLang="en-US" sz="1600" b="0" i="0" u="none" strike="noStrike" baseline="0" dirty="0" err="1">
                <a:latin typeface="SandSm"/>
              </a:rPr>
              <a:t>특징맵의</a:t>
            </a:r>
            <a:r>
              <a:rPr lang="ko-KR" altLang="en-US" sz="1600" b="0" i="0" u="none" strike="noStrike" baseline="0" dirty="0">
                <a:latin typeface="SandSm"/>
              </a:rPr>
              <a:t> 개수도 많아진다</a:t>
            </a:r>
            <a:r>
              <a:rPr lang="en-US" altLang="ko-KR" sz="1600" b="0" i="0" u="none" strike="noStrike" baseline="0" dirty="0">
                <a:latin typeface="SandSm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5435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1DD6F-7C4A-45DD-B7C9-FA636FF2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필터가 여러 개일 때의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66FD30F-21DF-414E-8265-62D54DB956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2132856"/>
            <a:ext cx="6858000" cy="2409825"/>
          </a:xfrm>
        </p:spPr>
      </p:pic>
    </p:spTree>
    <p:extLst>
      <p:ext uri="{BB962C8B-B14F-4D97-AF65-F5344CB8AC3E}">
        <p14:creationId xmlns:p14="http://schemas.microsoft.com/office/powerpoint/2010/main" val="16482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풀링</a:t>
            </a:r>
            <a:r>
              <a:rPr lang="ko-KR" altLang="en-US" dirty="0"/>
              <a:t> 또는 서브 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0000FF"/>
                </a:solidFill>
              </a:rPr>
              <a:t>풀링</a:t>
            </a:r>
            <a:r>
              <a:rPr lang="en-US" altLang="ko-KR" b="1" dirty="0">
                <a:solidFill>
                  <a:srgbClr val="0000FF"/>
                </a:solidFill>
              </a:rPr>
              <a:t>(Pooling)</a:t>
            </a:r>
            <a:r>
              <a:rPr lang="ko-KR" altLang="en-US" dirty="0"/>
              <a:t>이란 </a:t>
            </a:r>
            <a:r>
              <a:rPr lang="ko-KR" altLang="en-US" b="1" dirty="0"/>
              <a:t>서브 </a:t>
            </a:r>
            <a:r>
              <a:rPr lang="ko-KR" altLang="en-US" b="1" dirty="0" err="1"/>
              <a:t>샘플링</a:t>
            </a:r>
            <a:r>
              <a:rPr lang="ko-KR" altLang="en-US" dirty="0" err="1"/>
              <a:t>이라고도</a:t>
            </a:r>
            <a:r>
              <a:rPr lang="ko-KR" altLang="en-US" dirty="0"/>
              <a:t> 하는 것으로 입력 데이터의 크기를 줄이는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36476-0D09-4A1C-BEEE-D38B00C1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86250"/>
            <a:ext cx="47720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/>
              <a:t>  최대 </a:t>
            </a:r>
            <a:r>
              <a:rPr lang="ko-KR" altLang="en-US" dirty="0" err="1"/>
              <a:t>풀링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FF"/>
                </a:solidFill>
              </a:rPr>
              <a:t>Max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pooling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950459C-0140-4A49-BB47-8AECA36D15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컨벌루션처럼</a:t>
            </a:r>
            <a:r>
              <a:rPr lang="ko-KR" altLang="en-US" sz="1800" b="0" i="0" u="none" strike="noStrike" baseline="0" dirty="0">
                <a:latin typeface="SandSm"/>
              </a:rPr>
              <a:t> 윈도우를 움직여서 윈도우 안에 있는 숫자 중에서 가장 큰 값만 출력하는 연산이다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7FDBA-8BA9-4102-B8E7-5C77D439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324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439239" y="909832"/>
            <a:ext cx="585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Max-Pooling</a:t>
            </a:r>
            <a:endParaRPr kumimoji="0" lang="ko-KR" altLang="en-US" sz="4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 descr="4x4 특성 맵을 대상으로 2x2 필터와 스트라이드 2를 사용하여 최대 풀링을 실행하는 모습을 보여주는 애니메이션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843" y="2191394"/>
            <a:ext cx="5200650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17709" y="5271475"/>
            <a:ext cx="6398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https://developers.google.com/machine-learning/practica/image-classification/convolutional-neural-networks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3791" y="1556792"/>
            <a:ext cx="8153400" cy="4495800"/>
          </a:xfrm>
        </p:spPr>
        <p:txBody>
          <a:bodyPr>
            <a:norm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1800" b="1" dirty="0"/>
              <a:t>레이어의 크기가 작아지므로 계산이 빨라진다</a:t>
            </a:r>
            <a:r>
              <a:rPr lang="en-US" altLang="ko-KR" sz="1800" b="1" dirty="0"/>
              <a:t>. </a:t>
            </a:r>
            <a:endParaRPr lang="ko-KR" altLang="en-US" sz="1800" b="1" dirty="0"/>
          </a:p>
          <a:p>
            <a:pPr lvl="0" fontAlgn="base">
              <a:lnSpc>
                <a:spcPct val="150000"/>
              </a:lnSpc>
            </a:pPr>
            <a:r>
              <a:rPr lang="ko-KR" altLang="en-US" sz="1800" b="1" dirty="0"/>
              <a:t>레이어의 크기가 작아진다는 것은 신경망의 매개변수가 작아진다는 것을 의미한다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따라서 </a:t>
            </a:r>
            <a:r>
              <a:rPr lang="ko-KR" altLang="en-US" sz="1800" b="1" dirty="0" err="1"/>
              <a:t>과적합이</a:t>
            </a:r>
            <a:r>
              <a:rPr lang="ko-KR" altLang="en-US" sz="1800" b="1" dirty="0"/>
              <a:t> 나올 가능성이 줄어든다</a:t>
            </a:r>
            <a:r>
              <a:rPr lang="en-US" altLang="ko-KR" sz="1800" b="1" dirty="0"/>
              <a:t>. </a:t>
            </a:r>
            <a:endParaRPr lang="ko-KR" altLang="en-US" sz="1800" b="1" dirty="0"/>
          </a:p>
          <a:p>
            <a:pPr lvl="0" fontAlgn="base">
              <a:lnSpc>
                <a:spcPct val="150000"/>
              </a:lnSpc>
            </a:pPr>
            <a:r>
              <a:rPr lang="ko-KR" altLang="en-US" sz="1800" b="1" dirty="0"/>
              <a:t>공간에서 물체의 이동이 있어도 결과는 변하지 않는다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즉 물체의 </a:t>
            </a:r>
            <a:r>
              <a:rPr lang="ko-KR" altLang="en-US" sz="1800" b="1" dirty="0" err="1"/>
              <a:t>공간이동에</a:t>
            </a:r>
            <a:r>
              <a:rPr lang="ko-KR" altLang="en-US" sz="1800" b="1" dirty="0"/>
              <a:t> 대하여 </a:t>
            </a:r>
            <a:r>
              <a:rPr lang="ko-KR" altLang="en-US" sz="1800" b="1" dirty="0" err="1"/>
              <a:t>둔감해지게</a:t>
            </a:r>
            <a:r>
              <a:rPr lang="ko-KR" altLang="en-US" sz="1800" b="1" dirty="0"/>
              <a:t> 된다</a:t>
            </a:r>
            <a:r>
              <a:rPr lang="en-US" altLang="ko-KR" sz="1800" b="1" dirty="0"/>
              <a:t>. (translation-invariant)</a:t>
            </a:r>
            <a:endParaRPr lang="ko-KR" altLang="en-US" sz="1800" b="1" dirty="0"/>
          </a:p>
          <a:p>
            <a:pPr>
              <a:lnSpc>
                <a:spcPct val="150000"/>
              </a:lnSpc>
            </a:pP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4224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3974-2204-4F10-B863-A6B0EC98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풀링의</a:t>
            </a:r>
            <a:r>
              <a:rPr lang="ko-KR" altLang="en-US" dirty="0"/>
              <a:t> 종류</a:t>
            </a:r>
            <a:r>
              <a:rPr lang="en-US" altLang="ko-KR" dirty="0"/>
              <a:t>: Max vs. Average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0745B-E8DA-4BA2-82A1-B6E0B75B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00808"/>
            <a:ext cx="37719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CNN: </a:t>
            </a:r>
            <a:r>
              <a:rPr lang="ko-KR" altLang="en-US" b="1" dirty="0" err="1">
                <a:solidFill>
                  <a:srgbClr val="FF0000"/>
                </a:solidFill>
              </a:rPr>
              <a:t>합성곱</a:t>
            </a:r>
            <a:r>
              <a:rPr lang="ko-KR" altLang="en-US" b="1" dirty="0">
                <a:solidFill>
                  <a:srgbClr val="FF0000"/>
                </a:solidFill>
              </a:rPr>
              <a:t> 신경망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en-US" altLang="ko-KR" dirty="0"/>
              <a:t>(Convolution Neural Network: CNN) </a:t>
            </a:r>
            <a:r>
              <a:rPr lang="ko-KR" altLang="en-US" dirty="0"/>
              <a:t>신경망에서는 하위 레이어의 노드들과 상위 레이어의 노드들이 부분적으로만 연결되어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81368-1A17-4D40-A625-2BDF43A8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75" y="2759968"/>
            <a:ext cx="5712849" cy="33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61F6E0-FA13-46EE-B732-BE86D643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latin typeface="SandSm"/>
              </a:rPr>
              <a:t> 계층이 하는 작업 중에서 가장 중요한 것은 물체의 이동에 대하여 둔감하게 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C23D6-FEC5-42EB-8823-4E5C0743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428875"/>
            <a:ext cx="7743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  <a:r>
              <a:rPr lang="en-US" altLang="ko-KR" dirty="0"/>
              <a:t>: translation-invariant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61F6E0-FA13-46EE-B732-BE86D643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latin typeface="SandSm"/>
              </a:rPr>
              <a:t> 계층이 하는 작업 중에서 가장 중요한 것은 물체의 이동에 대하여 둔감하게 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3B97C-7CD5-47B3-881A-306C8BF6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76872"/>
            <a:ext cx="3939953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31640" y="1049911"/>
            <a:ext cx="5904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ko-KR" sz="2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How does DL using CNN work on images?</a:t>
            </a:r>
            <a:endParaRPr lang="ko-KR" altLang="en-US" sz="21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7994" y="1784902"/>
            <a:ext cx="65687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21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AI</a:t>
            </a:r>
            <a:r>
              <a:rPr lang="ko-KR" altLang="en-US" sz="21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는 부분들의 확률을 조합해서 객체를 판단한다</a:t>
            </a:r>
            <a:r>
              <a:rPr lang="en-US" altLang="ko-KR" sz="21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100" b="1" dirty="0">
              <a:solidFill>
                <a:srgbClr val="FF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hlinkClick r:id="rId2" tooltip="Open image in a new tab"/>
            <a:extLst>
              <a:ext uri="{FF2B5EF4-FFF2-40B4-BE49-F238E27FC236}">
                <a16:creationId xmlns:a16="http://schemas.microsoft.com/office/drawing/2014/main" id="{1A37E01E-3A09-4216-A92F-7BFA9E25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4" y="2615342"/>
            <a:ext cx="8691635" cy="162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18FF53-3008-4216-8CE4-32DEDF0AAE68}"/>
              </a:ext>
            </a:extLst>
          </p:cNvPr>
          <p:cNvSpPr/>
          <p:nvPr/>
        </p:nvSpPr>
        <p:spPr>
          <a:xfrm>
            <a:off x="1898779" y="4726293"/>
            <a:ext cx="582230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Series of higher-level representations that begin on input data. </a:t>
            </a:r>
          </a:p>
          <a:p>
            <a:pPr defTabSz="685800"/>
            <a:r>
              <a:rPr lang="en-US" altLang="ko-KR" sz="1350" b="1" dirty="0">
                <a:solidFill>
                  <a:srgbClr val="0000FF"/>
                </a:solidFill>
                <a:latin typeface="맑은 고딕" panose="020F0502020204030204"/>
                <a:ea typeface="맑은 고딕" panose="020B0503020000020004" pitchFamily="50" charset="-127"/>
              </a:rPr>
              <a:t>Y. </a:t>
            </a:r>
            <a:r>
              <a:rPr lang="en-US" altLang="ko-KR" sz="1350" b="1" dirty="0" err="1">
                <a:solidFill>
                  <a:srgbClr val="0000FF"/>
                </a:solidFill>
                <a:latin typeface="맑은 고딕" panose="020F0502020204030204"/>
                <a:ea typeface="맑은 고딕" panose="020B0503020000020004" pitchFamily="50" charset="-127"/>
              </a:rPr>
              <a:t>LeCun</a:t>
            </a:r>
            <a:r>
              <a:rPr lang="en-US" altLang="ko-KR" sz="1350" b="1" dirty="0">
                <a:solidFill>
                  <a:srgbClr val="0000FF"/>
                </a:solidFill>
                <a:latin typeface="맑은 고딕" panose="020F0502020204030204"/>
                <a:ea typeface="맑은 고딕" panose="020B0503020000020004" pitchFamily="50" charset="-127"/>
              </a:rPr>
              <a:t>, Y. </a:t>
            </a:r>
            <a:r>
              <a:rPr lang="en-US" altLang="ko-KR" sz="1350" b="1" dirty="0" err="1">
                <a:solidFill>
                  <a:srgbClr val="0000FF"/>
                </a:solidFill>
                <a:latin typeface="맑은 고딕" panose="020F0502020204030204"/>
                <a:ea typeface="맑은 고딕" panose="020B0503020000020004" pitchFamily="50" charset="-127"/>
              </a:rPr>
              <a:t>Bengio</a:t>
            </a:r>
            <a:r>
              <a:rPr lang="en-US" altLang="ko-KR" sz="1350" b="1" dirty="0">
                <a:solidFill>
                  <a:srgbClr val="0000FF"/>
                </a:solidFill>
                <a:latin typeface="맑은 고딕" panose="020F0502020204030204"/>
                <a:ea typeface="맑은 고딕" panose="020B0503020000020004" pitchFamily="50" charset="-127"/>
              </a:rPr>
              <a:t> &amp; G. Hinton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en-US" altLang="ko-KR" sz="13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"</a:t>
            </a:r>
            <a:r>
              <a:rPr lang="en-US" altLang="ko-KR" sz="135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Deep Learning</a:t>
            </a:r>
            <a:r>
              <a:rPr lang="en-US" altLang="ko-KR" sz="13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". Nature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521, </a:t>
            </a:r>
          </a:p>
          <a:p>
            <a:pPr defTabSz="685800"/>
            <a:r>
              <a:rPr lang="en-US" altLang="ko-KR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436–444 (</a:t>
            </a:r>
            <a:r>
              <a:rPr lang="en-US" altLang="ko-KR" sz="13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28 May 2015</a:t>
            </a:r>
            <a:r>
              <a:rPr lang="en-US" altLang="ko-KR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 doi:10.1038/nature14539</a:t>
            </a:r>
            <a:endParaRPr lang="ko-KR" altLang="en-US" sz="135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6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695732" y="1049911"/>
            <a:ext cx="5293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ko-KR" sz="2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How does DL work on images?</a:t>
            </a:r>
            <a:endParaRPr lang="ko-KR" altLang="en-US" sz="21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45" y="1966983"/>
            <a:ext cx="6150769" cy="3721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1506" y="1602014"/>
            <a:ext cx="97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b="1" dirty="0">
                <a:solidFill>
                  <a:srgbClr val="0000FF"/>
                </a:solidFill>
                <a:latin typeface="맑은 고딕" panose="020F0502020204030204"/>
                <a:ea typeface="맑은 고딕" panose="020B0503020000020004" pitchFamily="50" charset="-127"/>
              </a:rPr>
              <a:t>Human</a:t>
            </a:r>
            <a:endParaRPr lang="ko-KR" altLang="en-US" b="1" dirty="0">
              <a:solidFill>
                <a:srgbClr val="0000FF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1724" y="1602013"/>
            <a:ext cx="1226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21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AI-CNN</a:t>
            </a:r>
            <a:endParaRPr lang="ko-KR" altLang="en-US" sz="2100" b="1" dirty="0">
              <a:solidFill>
                <a:srgbClr val="FF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1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0B1B9-39F4-4D98-A770-E5475255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신경망의 해석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4300C2-06E0-408D-872D-8F74DCD629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9163" y="1600200"/>
            <a:ext cx="6820624" cy="4495800"/>
          </a:xfrm>
        </p:spPr>
      </p:pic>
    </p:spTree>
    <p:extLst>
      <p:ext uri="{BB962C8B-B14F-4D97-AF65-F5344CB8AC3E}">
        <p14:creationId xmlns:p14="http://schemas.microsoft.com/office/powerpoint/2010/main" val="48980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FA213-B200-473D-9502-FA74BD2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/>
              <a:t>AlexNet</a:t>
            </a:r>
            <a:r>
              <a:rPr lang="ko-KR" altLang="en-US" dirty="0"/>
              <a:t>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E4A0B6-52AB-4059-801B-8CFD2A47595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02832"/>
            <a:ext cx="8153400" cy="3490536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F5F6E7-A55B-B2C7-02DC-38E846B5DC25}"/>
              </a:ext>
            </a:extLst>
          </p:cNvPr>
          <p:cNvSpPr/>
          <p:nvPr/>
        </p:nvSpPr>
        <p:spPr>
          <a:xfrm>
            <a:off x="539552" y="3789040"/>
            <a:ext cx="261847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FA213-B200-473D-9502-FA74BD2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err="1"/>
              <a:t>AlexNet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04340-0553-4F77-AB21-F80AB9C911B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(1) </a:t>
            </a:r>
            <a:r>
              <a:rPr lang="ko-KR" altLang="en-US" sz="1800" b="0" i="0" u="none" strike="noStrike" baseline="0" dirty="0">
                <a:latin typeface="SandSm"/>
              </a:rPr>
              <a:t>첫 번째 레이어 </a:t>
            </a:r>
            <a:r>
              <a:rPr lang="en-US" altLang="ko-KR" sz="1800" b="0" i="0" u="none" strike="noStrike" baseline="0" dirty="0">
                <a:latin typeface="SandSm"/>
              </a:rPr>
              <a:t>Conv1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레이어로 </a:t>
            </a:r>
            <a:r>
              <a:rPr lang="en-US" altLang="ko-KR" sz="1800" b="0" i="0" u="none" strike="noStrike" baseline="0" dirty="0">
                <a:latin typeface="SandSm"/>
              </a:rPr>
              <a:t>11×11×3 </a:t>
            </a:r>
            <a:r>
              <a:rPr lang="ko-KR" altLang="en-US" sz="1800" b="0" i="0" u="none" strike="noStrike" baseline="0" dirty="0">
                <a:latin typeface="SandSm"/>
              </a:rPr>
              <a:t>커널을 </a:t>
            </a:r>
            <a:r>
              <a:rPr lang="en-US" altLang="ko-KR" sz="1800" b="0" i="0" u="none" strike="noStrike" baseline="0" dirty="0">
                <a:latin typeface="SandSm"/>
              </a:rPr>
              <a:t>96</a:t>
            </a:r>
            <a:r>
              <a:rPr lang="ko-KR" altLang="en-US" sz="1800" b="0" i="0" u="none" strike="noStrike" baseline="0" dirty="0">
                <a:latin typeface="SandSm"/>
              </a:rPr>
              <a:t>개를 사용하고 보폭은 </a:t>
            </a:r>
            <a:r>
              <a:rPr lang="en-US" altLang="ko-KR" sz="1800" b="0" i="0" u="none" strike="noStrike" baseline="0" dirty="0">
                <a:latin typeface="SandSm"/>
              </a:rPr>
              <a:t>4</a:t>
            </a:r>
            <a:r>
              <a:rPr lang="ko-KR" altLang="en-US" sz="1800" b="0" i="0" u="none" strike="noStrike" baseline="0" dirty="0">
                <a:latin typeface="SandSm"/>
              </a:rPr>
              <a:t>이고 패딩은 사용하지 않았다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여기에 </a:t>
            </a:r>
            <a:r>
              <a:rPr lang="en-US" altLang="ko-KR" sz="1800" b="0" i="0" u="none" strike="noStrike" baseline="0" dirty="0" err="1">
                <a:latin typeface="SandSm"/>
              </a:rPr>
              <a:t>ReLu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활성화 함수를 적용하고 이어서</a:t>
            </a:r>
            <a:r>
              <a:rPr lang="en-US" altLang="ko-KR" sz="1800" b="0" i="0" u="none" strike="noStrike" baseline="0" dirty="0">
                <a:latin typeface="SandSm"/>
              </a:rPr>
              <a:t>, 3×3 </a:t>
            </a:r>
            <a:r>
              <a:rPr lang="ko-KR" altLang="en-US" sz="1800" b="0" i="0" u="none" strike="noStrike" baseline="0" dirty="0">
                <a:latin typeface="SandSm"/>
              </a:rPr>
              <a:t>겹치는 최대 </a:t>
            </a:r>
            <a:r>
              <a:rPr lang="ko-KR" altLang="en-US" sz="1800" b="0" i="0" u="none" strike="noStrike" baseline="0" dirty="0" err="1">
                <a:latin typeface="SandSm"/>
              </a:rPr>
              <a:t>풀링이</a:t>
            </a:r>
            <a:r>
              <a:rPr lang="ko-KR" altLang="en-US" sz="1800" b="0" i="0" u="none" strike="noStrike" baseline="0" dirty="0">
                <a:latin typeface="SandSm"/>
              </a:rPr>
              <a:t>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결과적으로 </a:t>
            </a:r>
            <a:r>
              <a:rPr lang="en-US" altLang="ko-KR" sz="1800" b="0" i="0" u="none" strike="noStrike" baseline="0" dirty="0">
                <a:latin typeface="SandSm"/>
              </a:rPr>
              <a:t>27×27×96 </a:t>
            </a:r>
            <a:r>
              <a:rPr lang="ko-KR" altLang="en-US" sz="1800" b="0" i="0" u="none" strike="noStrike" baseline="0" dirty="0">
                <a:latin typeface="SandSm"/>
              </a:rPr>
              <a:t>크기의 </a:t>
            </a:r>
            <a:r>
              <a:rPr lang="ko-KR" altLang="en-US" sz="1800" b="0" i="0" u="none" strike="noStrike" baseline="0" dirty="0" err="1">
                <a:latin typeface="SandSm"/>
              </a:rPr>
              <a:t>특징맵이</a:t>
            </a:r>
            <a:r>
              <a:rPr lang="ko-KR" altLang="en-US" sz="1800" b="0" i="0" u="none" strike="noStrike" baseline="0" dirty="0">
                <a:latin typeface="SandSm"/>
              </a:rPr>
              <a:t> 나오게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(2) </a:t>
            </a:r>
            <a:r>
              <a:rPr lang="ko-KR" altLang="en-US" sz="1800" b="0" i="0" u="none" strike="noStrike" baseline="0" dirty="0">
                <a:latin typeface="SandSm"/>
              </a:rPr>
              <a:t>두 번째 레이어 </a:t>
            </a:r>
            <a:r>
              <a:rPr lang="en-US" altLang="ko-KR" sz="1800" b="0" i="0" u="none" strike="noStrike" baseline="0" dirty="0">
                <a:latin typeface="SandSm"/>
              </a:rPr>
              <a:t>Conv2</a:t>
            </a:r>
            <a:r>
              <a:rPr lang="ko-KR" altLang="en-US" sz="1800" b="0" i="0" u="none" strike="noStrike" baseline="0" dirty="0">
                <a:latin typeface="SandSm"/>
              </a:rPr>
              <a:t>는 </a:t>
            </a:r>
            <a:r>
              <a:rPr lang="en-US" altLang="ko-KR" sz="1800" b="0" i="0" u="none" strike="noStrike" baseline="0" dirty="0">
                <a:latin typeface="SandSm"/>
              </a:rPr>
              <a:t>256</a:t>
            </a:r>
            <a:r>
              <a:rPr lang="ko-KR" altLang="en-US" sz="1800" b="0" i="0" u="none" strike="noStrike" baseline="0" dirty="0">
                <a:latin typeface="SandSm"/>
              </a:rPr>
              <a:t>개의 </a:t>
            </a:r>
            <a:r>
              <a:rPr lang="en-US" altLang="ko-KR" sz="1800" b="0" i="0" u="none" strike="noStrike" baseline="0" dirty="0">
                <a:latin typeface="SandSm"/>
              </a:rPr>
              <a:t>5×5×48 </a:t>
            </a:r>
            <a:r>
              <a:rPr lang="ko-KR" altLang="en-US" sz="1800" b="0" i="0" u="none" strike="noStrike" baseline="0" dirty="0">
                <a:latin typeface="SandSm"/>
              </a:rPr>
              <a:t>크기의 커널을 사용하여 전 단계의 </a:t>
            </a:r>
            <a:r>
              <a:rPr lang="ko-KR" altLang="en-US" sz="1800" b="0" i="0" u="none" strike="noStrike" baseline="0" dirty="0" err="1">
                <a:latin typeface="SandSm"/>
              </a:rPr>
              <a:t>특징맵을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컨볼루션한다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보폭은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로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패딩은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로 설정한다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따라서 </a:t>
            </a:r>
            <a:r>
              <a:rPr lang="en-US" altLang="ko-KR" sz="1800" b="0" i="0" u="none" strike="noStrike" baseline="0" dirty="0">
                <a:latin typeface="SandSm"/>
              </a:rPr>
              <a:t>27×27×256 </a:t>
            </a:r>
            <a:r>
              <a:rPr lang="ko-KR" altLang="en-US" sz="1800" b="0" i="0" u="none" strike="noStrike" baseline="0" dirty="0">
                <a:latin typeface="SandSm"/>
              </a:rPr>
              <a:t>크기의 </a:t>
            </a:r>
            <a:r>
              <a:rPr lang="ko-KR" altLang="en-US" sz="1800" b="0" i="0" u="none" strike="noStrike" baseline="0" dirty="0" err="1">
                <a:latin typeface="SandSm"/>
              </a:rPr>
              <a:t>특징맵이</a:t>
            </a:r>
            <a:r>
              <a:rPr lang="ko-KR" altLang="en-US" sz="1800" b="0" i="0" u="none" strike="noStrike" baseline="0" dirty="0">
                <a:latin typeface="SandSm"/>
              </a:rPr>
              <a:t> 얻어진다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이어서 </a:t>
            </a:r>
            <a:r>
              <a:rPr lang="en-US" altLang="ko-KR" sz="1800" b="0" i="0" u="none" strike="noStrike" baseline="0" dirty="0">
                <a:latin typeface="SandSm"/>
              </a:rPr>
              <a:t>3×3 </a:t>
            </a:r>
            <a:r>
              <a:rPr lang="ko-KR" altLang="en-US" sz="1800" b="0" i="0" u="none" strike="noStrike" baseline="0" dirty="0">
                <a:latin typeface="SandSm"/>
              </a:rPr>
              <a:t>최대 </a:t>
            </a:r>
            <a:r>
              <a:rPr lang="ko-KR" altLang="en-US" sz="1800" b="0" i="0" u="none" strike="noStrike" baseline="0" dirty="0" err="1">
                <a:latin typeface="SandSm"/>
              </a:rPr>
              <a:t>풀링을</a:t>
            </a:r>
            <a:r>
              <a:rPr lang="ko-KR" altLang="en-US" sz="1800" b="0" i="0" u="none" strike="noStrike" baseline="0" dirty="0">
                <a:latin typeface="SandSm"/>
              </a:rPr>
              <a:t> 보폭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로 시행한다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최종적으로 </a:t>
            </a:r>
            <a:r>
              <a:rPr lang="en-US" altLang="ko-KR" sz="1800" b="0" i="0" u="none" strike="noStrike" baseline="0" dirty="0">
                <a:latin typeface="SandSm"/>
              </a:rPr>
              <a:t>13×13×256 </a:t>
            </a:r>
            <a:r>
              <a:rPr lang="ko-KR" altLang="en-US" sz="1800" b="0" i="0" u="none" strike="noStrike" baseline="0" dirty="0" err="1">
                <a:latin typeface="SandSm"/>
              </a:rPr>
              <a:t>특징맵을</a:t>
            </a:r>
            <a:r>
              <a:rPr lang="ko-KR" altLang="en-US" sz="1800" b="0" i="0" u="none" strike="noStrike" baseline="0" dirty="0">
                <a:latin typeface="SandSm"/>
              </a:rPr>
              <a:t> 얻는다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(3) </a:t>
            </a:r>
            <a:r>
              <a:rPr lang="ko-KR" altLang="en-US" sz="1800" b="0" i="0" u="none" strike="noStrike" baseline="0" dirty="0">
                <a:latin typeface="SandSm"/>
              </a:rPr>
              <a:t>세 번째 레이어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네 번째 다섯 번째 레이어는 모두 유사하게 처리된다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즉 보폭과 패딩이 모두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로 설정된다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커널의 개수만 달라진다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68DC4-B23D-4FB7-AE36-22D0CC93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 구현하기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DA912D-6D17-4E4B-9FE2-4D115D059E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16832"/>
            <a:ext cx="8153400" cy="2717800"/>
          </a:xfrm>
        </p:spPr>
      </p:pic>
    </p:spTree>
    <p:extLst>
      <p:ext uri="{BB962C8B-B14F-4D97-AF65-F5344CB8AC3E}">
        <p14:creationId xmlns:p14="http://schemas.microsoft.com/office/powerpoint/2010/main" val="41140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4CD2-C342-47AF-AAA7-3EEE084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7E1DC-4A1C-427E-966E-A6F8E69CB6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padding='valid’)</a:t>
            </a:r>
          </a:p>
          <a:p>
            <a:pPr algn="l"/>
            <a:endParaRPr lang="en-US" altLang="ko-KR" sz="180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filters: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개수이다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크기이다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activation: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유닛의 활성화 함수이다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입력 배열의 형상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패딩 방법을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디폴트는 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valid”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3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shape = (4, 28, 28, 3)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tf.random.normal</a:t>
            </a:r>
            <a:r>
              <a:rPr lang="en-US" altLang="ko-KR" sz="1600" kern="0" dirty="0">
                <a:latin typeface="Trebuchet MS" pitchFamily="34" charset="0"/>
              </a:rPr>
              <a:t>(shape)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tf.keras.layers.Conv2D(2, 3,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=shape[1:])(x)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y.shape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AED01-8CC2-46FC-A6FA-E3891562D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537275"/>
            <a:ext cx="8191302" cy="46778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(4, 26, 26, 2)</a:t>
            </a:r>
          </a:p>
        </p:txBody>
      </p:sp>
    </p:spTree>
    <p:extLst>
      <p:ext uri="{BB962C8B-B14F-4D97-AF65-F5344CB8AC3E}">
        <p14:creationId xmlns:p14="http://schemas.microsoft.com/office/powerpoint/2010/main" val="21992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신경망은 </a:t>
            </a:r>
            <a:r>
              <a:rPr lang="en-US" altLang="ko-KR" dirty="0"/>
              <a:t>Hubel</a:t>
            </a:r>
            <a:r>
              <a:rPr lang="ko-KR" altLang="en-US" dirty="0"/>
              <a:t>과 </a:t>
            </a:r>
            <a:r>
              <a:rPr lang="en-US" altLang="ko-KR" dirty="0"/>
              <a:t>Wiesel</a:t>
            </a:r>
            <a:r>
              <a:rPr lang="ko-KR" altLang="en-US" dirty="0"/>
              <a:t>이 발견한 고양이의 시각 세포에서부터 출발한다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C9C1E-D542-41C5-B9D6-0F04373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73" y="2617575"/>
            <a:ext cx="7905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4CD2-C342-47AF-AAA7-3EEE084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풀링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7E1DC-4A1C-427E-966E-A6F8E69CB6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tf.keras.layers.MaxPooling2D(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pool_size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=(2, 2), strides=(2,2), padding="valid")</a:t>
            </a:r>
          </a:p>
          <a:p>
            <a:pPr lvl="1"/>
            <a:endParaRPr lang="en-US" altLang="ko-KR" sz="1800" b="0" i="0" u="none" strike="noStrike" baseline="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pool_size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윈도우의 크기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정수 또는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2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개 정수의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튜플이다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(2, 2)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라면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2x2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윈도우에서 최대값을 추출한다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단계에 대해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윈도우가 이동하는 거리를 지정한다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"valid"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"same"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중의 하나이다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"valid"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는 패딩이 없음을 의미한다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"same"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은 출력이 입력과 동일한 높이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너비 치수를 갖도록 입력의 왼쪽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오른쪽 또는 위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아래에 균일하게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패딩한다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0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최대 </a:t>
            </a:r>
            <a:r>
              <a:rPr lang="ko-KR" altLang="en-US" dirty="0" err="1"/>
              <a:t>풀링의</a:t>
            </a:r>
            <a:r>
              <a:rPr lang="ko-KR" altLang="en-US" dirty="0"/>
              <a:t> 예 </a:t>
            </a:r>
            <a:r>
              <a:rPr lang="en-US" altLang="ko-KR" dirty="0"/>
              <a:t>(</a:t>
            </a:r>
            <a:r>
              <a:rPr lang="ko-KR" altLang="en-US" dirty="0"/>
              <a:t>결과 확인</a:t>
            </a:r>
            <a:r>
              <a:rPr lang="en-US" altLang="ko-KR" dirty="0"/>
              <a:t>!!)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tf.constant</a:t>
            </a:r>
            <a:r>
              <a:rPr lang="en-US" altLang="ko-KR" sz="1600" kern="0" dirty="0">
                <a:latin typeface="Trebuchet MS" pitchFamily="34" charset="0"/>
              </a:rPr>
              <a:t>([[1., 2., 3.], [4., 5., 6.], [7., 8., 9.]])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tf.reshape</a:t>
            </a:r>
            <a:r>
              <a:rPr lang="en-US" altLang="ko-KR" sz="1600" kern="0" dirty="0">
                <a:latin typeface="Trebuchet MS" pitchFamily="34" charset="0"/>
              </a:rPr>
              <a:t>(x, [1, 3, 3, 1])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max_pool</a:t>
            </a:r>
            <a:r>
              <a:rPr lang="en-US" altLang="ko-KR" sz="1600" kern="0" dirty="0">
                <a:latin typeface="Trebuchet MS" pitchFamily="34" charset="0"/>
              </a:rPr>
              <a:t>_ 2d = tf.keras.layers.MaxPooling2D(</a:t>
            </a:r>
            <a:r>
              <a:rPr lang="en-US" altLang="ko-KR" sz="1600" kern="0" dirty="0" err="1">
                <a:latin typeface="Trebuchet MS" pitchFamily="34" charset="0"/>
              </a:rPr>
              <a:t>pool_size</a:t>
            </a:r>
            <a:r>
              <a:rPr lang="en-US" altLang="ko-KR" sz="1600" kern="0" dirty="0">
                <a:latin typeface="Trebuchet MS" pitchFamily="34" charset="0"/>
              </a:rPr>
              <a:t>=(2, 2), strides=(1, 1),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	padding='valid')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print(max_pool_2d(x))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86AB73-ADF6-4352-9335-5558041B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56992"/>
            <a:ext cx="7308304" cy="30433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3223528"/>
            <a:ext cx="168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padding=</a:t>
            </a:r>
            <a:r>
              <a:rPr lang="en-US" altLang="ko-KR" kern="0" dirty="0" smtClean="0">
                <a:latin typeface="Trebuchet MS" pitchFamily="34" charset="0"/>
              </a:rPr>
              <a:t>'same'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7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train_images.reshape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60000</a:t>
            </a:r>
            <a:r>
              <a:rPr lang="en-US" altLang="ko-KR" sz="1600" kern="0" dirty="0">
                <a:latin typeface="Trebuchet MS" pitchFamily="34" charset="0"/>
              </a:rPr>
              <a:t>, 28, 28, 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1</a:t>
            </a:r>
            <a:r>
              <a:rPr lang="en-US" altLang="ko-KR" sz="1600" kern="0" dirty="0">
                <a:latin typeface="Trebuchet MS" pitchFamily="34" charset="0"/>
              </a:rPr>
              <a:t>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test_images.reshape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10000</a:t>
            </a:r>
            <a:r>
              <a:rPr lang="en-US" altLang="ko-KR" sz="1600" kern="0" dirty="0">
                <a:latin typeface="Trebuchet MS" pitchFamily="34" charset="0"/>
              </a:rPr>
              <a:t>, 28, 28, </a:t>
            </a:r>
            <a:r>
              <a:rPr lang="en-US" altLang="ko-KR" sz="1600" kern="0" dirty="0">
                <a:solidFill>
                  <a:srgbClr val="0000FF"/>
                </a:solidFill>
                <a:latin typeface="Trebuchet MS" pitchFamily="34" charset="0"/>
              </a:rPr>
              <a:t>1</a:t>
            </a:r>
            <a:r>
              <a:rPr lang="en-US" altLang="ko-KR" sz="1600" kern="0" dirty="0">
                <a:latin typeface="Trebuchet MS" pitchFamily="34" charset="0"/>
              </a:rPr>
              <a:t>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픽셀 값을 </a:t>
            </a:r>
            <a:r>
              <a:rPr lang="en-US" altLang="ko-KR" sz="1600" kern="0" dirty="0">
                <a:latin typeface="Trebuchet MS" pitchFamily="34" charset="0"/>
              </a:rPr>
              <a:t>0~1 </a:t>
            </a:r>
            <a:r>
              <a:rPr lang="ko-KR" altLang="en-US" sz="1600" kern="0" dirty="0">
                <a:latin typeface="Trebuchet MS" pitchFamily="34" charset="0"/>
              </a:rPr>
              <a:t>사이로 </a:t>
            </a:r>
            <a:r>
              <a:rPr lang="ko-KR" altLang="en-US" sz="1600" b="1" kern="0" dirty="0" err="1">
                <a:solidFill>
                  <a:srgbClr val="0000FF"/>
                </a:solidFill>
                <a:latin typeface="Trebuchet MS" pitchFamily="34" charset="0"/>
              </a:rPr>
              <a:t>정규화</a:t>
            </a:r>
            <a:r>
              <a:rPr lang="ko-KR" altLang="en-US" sz="1600" kern="0" dirty="0" err="1">
                <a:latin typeface="Trebuchet MS" pitchFamily="34" charset="0"/>
              </a:rPr>
              <a:t>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8372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Conv2D(32, (3, 3), activation='</a:t>
            </a:r>
            <a:r>
              <a:rPr lang="en-US" altLang="ko-KR" sz="1600" b="1" kern="0" dirty="0" err="1">
                <a:solidFill>
                  <a:srgbClr val="0000FF"/>
                </a:solidFill>
                <a:latin typeface="Trebuchet MS" pitchFamily="34" charset="0"/>
              </a:rPr>
              <a:t>relu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', </a:t>
            </a:r>
            <a:r>
              <a:rPr lang="en-US" altLang="ko-KR" sz="1600" b="1" kern="0" dirty="0" err="1">
                <a:solidFill>
                  <a:srgbClr val="0000FF"/>
                </a:solidFill>
                <a:latin typeface="Trebuchet MS" pitchFamily="34" charset="0"/>
              </a:rPr>
              <a:t>input_shape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=(28, 28, 1))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MaxPooling2D((2, 2))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Conv2D(64, (3, 3), activation='</a:t>
            </a:r>
            <a:r>
              <a:rPr lang="en-US" altLang="ko-KR" sz="1600" b="1" kern="0" dirty="0" err="1">
                <a:solidFill>
                  <a:srgbClr val="0000FF"/>
                </a:solidFill>
                <a:latin typeface="Trebuchet MS" pitchFamily="34" charset="0"/>
              </a:rPr>
              <a:t>relu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')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MaxPooling2D((2, 2))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Conv2D(64, (3, 3), activation='</a:t>
            </a:r>
            <a:r>
              <a:rPr lang="en-US" altLang="ko-KR" sz="1600" b="1" kern="0" dirty="0" err="1">
                <a:solidFill>
                  <a:srgbClr val="0000FF"/>
                </a:solidFill>
                <a:latin typeface="Trebuchet MS" pitchFamily="34" charset="0"/>
              </a:rPr>
              <a:t>relu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’)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MLP (DNN, FCN)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</a:t>
            </a:r>
            <a:r>
              <a:rPr lang="en-US" altLang="ko-KR" sz="1600" b="1" kern="0" dirty="0" err="1">
                <a:solidFill>
                  <a:srgbClr val="0000FF"/>
                </a:solidFill>
                <a:latin typeface="Trebuchet MS" pitchFamily="34" charset="0"/>
              </a:rPr>
              <a:t>Flatten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()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(64,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1671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en-US" altLang="ko-KR" dirty="0" err="1" smtClean="0"/>
              <a:t>model.summary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408" y="1533932"/>
            <a:ext cx="819130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model.summary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0" y="1991896"/>
            <a:ext cx="5554336" cy="4811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58769"/>
            <a:ext cx="2664296" cy="6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3BE111B-3CAB-4780-9F14-57EB6ECCF71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69368" y="1600200"/>
            <a:ext cx="5040213" cy="4495800"/>
          </a:xfrm>
        </p:spPr>
      </p:pic>
    </p:spTree>
    <p:extLst>
      <p:ext uri="{BB962C8B-B14F-4D97-AF65-F5344CB8AC3E}">
        <p14:creationId xmlns:p14="http://schemas.microsoft.com/office/powerpoint/2010/main" val="64812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loss=</a:t>
            </a:r>
            <a:r>
              <a:rPr lang="en-US" altLang="ko-KR" sz="1600" b="1" kern="0" dirty="0">
                <a:solidFill>
                  <a:srgbClr val="0000FF"/>
                </a:solidFill>
                <a:latin typeface="Trebuchet MS" pitchFamily="34" charset="0"/>
              </a:rPr>
              <a:t>'</a:t>
            </a:r>
            <a:r>
              <a:rPr lang="en-US" altLang="ko-KR" sz="1600" b="1" kern="0" dirty="0" err="1">
                <a:solidFill>
                  <a:srgbClr val="0000FF"/>
                </a:solidFill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A081A-DF0D-4C2E-B408-7896D494B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320988"/>
            <a:ext cx="8191302" cy="190821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0.1414 -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0.9560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0.0194 -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0.9940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06825BB-3C94-4900-BD72-B47906A3C523}"/>
              </a:ext>
            </a:extLst>
          </p:cNvPr>
          <p:cNvSpPr/>
          <p:nvPr/>
        </p:nvSpPr>
        <p:spPr>
          <a:xfrm>
            <a:off x="1331640" y="4509120"/>
            <a:ext cx="1440160" cy="720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sz="1800" b="1" dirty="0"/>
              <a:t>영상 인식에 많이 사용되는 신경망은 </a:t>
            </a: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인공신경망</a:t>
            </a:r>
            <a:r>
              <a:rPr lang="en-US" altLang="ko-KR" sz="1800" b="1" dirty="0"/>
              <a:t>(</a:t>
            </a:r>
            <a:r>
              <a:rPr lang="ko-KR" altLang="en-US" sz="1800" b="1" dirty="0" err="1"/>
              <a:t>컨벌루션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이다</a:t>
            </a:r>
            <a:r>
              <a:rPr lang="en-US" altLang="ko-KR" sz="1800" b="1" dirty="0"/>
              <a:t>. </a:t>
            </a: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</a:t>
            </a:r>
            <a:r>
              <a:rPr lang="ko-KR" altLang="en-US" sz="1800" b="1" dirty="0" err="1"/>
              <a:t>컨벌루션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은 동물의 조직에서 영감을 얻어서 만들어진 신경망이다</a:t>
            </a:r>
            <a:r>
              <a:rPr lang="en-US" altLang="ko-KR" sz="1800" b="1" dirty="0"/>
              <a:t>. </a:t>
            </a:r>
          </a:p>
          <a:p>
            <a:pPr lvl="0" fontAlgn="base"/>
            <a:endParaRPr lang="en-US" altLang="ko-KR" sz="1800" b="1" dirty="0"/>
          </a:p>
          <a:p>
            <a:pPr lvl="0" fontAlgn="base"/>
            <a:r>
              <a:rPr lang="ko-KR" altLang="en-US" sz="1800" b="1" dirty="0" err="1"/>
              <a:t>컨볼루션</a:t>
            </a:r>
            <a:r>
              <a:rPr lang="en-US" altLang="ko-KR" sz="1800" b="1" dirty="0"/>
              <a:t>(Convolution Neural Network: </a:t>
            </a:r>
            <a:r>
              <a:rPr lang="ko-KR" altLang="en-US" sz="1800" b="1" dirty="0" err="1"/>
              <a:t>컨벌루션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) </a:t>
            </a:r>
            <a:r>
              <a:rPr lang="ko-KR" altLang="en-US" sz="1800" b="1" dirty="0"/>
              <a:t>신경망에서는 하위 레이어의 유닛들과 상위 레이어의 유닛들이 부분적으로만 연결되어 있다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따라서 복잡도가 낮아지고 과대 적합에 빠지지 않는다</a:t>
            </a:r>
            <a:r>
              <a:rPr lang="en-US" altLang="ko-KR" sz="1800" b="1" dirty="0"/>
              <a:t>.</a:t>
            </a:r>
          </a:p>
          <a:p>
            <a:pPr lvl="0" fontAlgn="base"/>
            <a:endParaRPr lang="en-US" altLang="ko-KR" sz="1800" b="1" dirty="0"/>
          </a:p>
          <a:p>
            <a:pPr lvl="0" fontAlgn="base"/>
            <a:r>
              <a:rPr lang="ko-KR" altLang="en-US" sz="1800" b="1" dirty="0" err="1"/>
              <a:t>컨벌루션은</a:t>
            </a:r>
            <a:r>
              <a:rPr lang="ko-KR" altLang="en-US" sz="1800" b="1" dirty="0"/>
              <a:t> 주변 </a:t>
            </a:r>
            <a:r>
              <a:rPr lang="ko-KR" altLang="en-US" sz="1800" b="1" dirty="0" err="1"/>
              <a:t>화소값들에</a:t>
            </a:r>
            <a:r>
              <a:rPr lang="ko-KR" altLang="en-US" sz="1800" b="1" dirty="0"/>
              <a:t> 가중치를 곱해서 더한 후에 이것을 새로운 </a:t>
            </a:r>
            <a:r>
              <a:rPr lang="ko-KR" altLang="en-US" sz="1800" b="1" dirty="0" err="1"/>
              <a:t>화소값으로</a:t>
            </a:r>
            <a:r>
              <a:rPr lang="ko-KR" altLang="en-US" sz="1800" b="1" dirty="0"/>
              <a:t> 하는 연산이다</a:t>
            </a:r>
            <a:r>
              <a:rPr lang="en-US" altLang="ko-KR" sz="1800" b="1" dirty="0"/>
              <a:t>.</a:t>
            </a:r>
          </a:p>
          <a:p>
            <a:pPr lvl="0" fontAlgn="base"/>
            <a:endParaRPr lang="en-US" altLang="ko-KR" sz="1800" b="1" dirty="0"/>
          </a:p>
          <a:p>
            <a:pPr lvl="0" fontAlgn="base"/>
            <a:r>
              <a:rPr lang="ko-KR" altLang="en-US" sz="1800" b="1" dirty="0" err="1"/>
              <a:t>풀링</a:t>
            </a:r>
            <a:r>
              <a:rPr lang="en-US" altLang="ko-KR" sz="1800" b="1" dirty="0"/>
              <a:t>(Pooling)</a:t>
            </a:r>
            <a:r>
              <a:rPr lang="ko-KR" altLang="en-US" sz="1800" b="1" dirty="0"/>
              <a:t>이란 서브 샘플링이라고도 하는 것으로 입력 데이터의 크기를 줄이는 것이다</a:t>
            </a:r>
            <a:r>
              <a:rPr lang="en-US" altLang="ko-KR" sz="1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0BFC1-51D9-458F-8607-0D2A5AC2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네오코그니트론</a:t>
            </a:r>
            <a:r>
              <a:rPr lang="ko-KR" altLang="en-US" dirty="0"/>
              <a:t> </a:t>
            </a:r>
            <a:r>
              <a:rPr lang="en-US" altLang="ko-KR" sz="4400" b="0" i="0" u="none" strike="noStrike" baseline="0" dirty="0">
                <a:latin typeface="SandSm"/>
              </a:rPr>
              <a:t>(</a:t>
            </a:r>
            <a:r>
              <a:rPr lang="en-US" altLang="ko-KR" sz="4400" b="0" i="0" u="none" strike="noStrike" baseline="0" dirty="0" err="1">
                <a:latin typeface="SandSm"/>
              </a:rPr>
              <a:t>Neocognitron</a:t>
            </a:r>
            <a:r>
              <a:rPr lang="en-US" altLang="ko-KR" sz="4400" b="0" i="0" u="none" strike="noStrike" baseline="0" dirty="0">
                <a:latin typeface="SandSm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4F690-F8C7-4D7E-AD7B-9056813481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ko-KR" altLang="en-US" sz="1800" b="0" i="0" u="none" strike="noStrike" baseline="0" dirty="0" err="1">
                <a:latin typeface="SandSm"/>
              </a:rPr>
              <a:t>네오코그니트론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en-US" altLang="ko-KR" sz="1800" b="0" i="0" u="none" strike="noStrike" baseline="0" dirty="0" err="1">
                <a:latin typeface="SandSm"/>
              </a:rPr>
              <a:t>Neocognitron</a:t>
            </a:r>
            <a:r>
              <a:rPr lang="en-US" altLang="ko-KR" sz="1800" b="0" i="0" u="none" strike="noStrike" baseline="0" dirty="0">
                <a:latin typeface="SandSm"/>
              </a:rPr>
              <a:t>)”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en-US" altLang="ko-KR" sz="1800" b="0" i="0" u="none" strike="noStrike" baseline="0" dirty="0">
                <a:latin typeface="SandSm"/>
              </a:rPr>
              <a:t>1980</a:t>
            </a:r>
            <a:r>
              <a:rPr lang="ko-KR" altLang="en-US" sz="1800" b="0" i="0" u="none" strike="noStrike" baseline="0" dirty="0">
                <a:latin typeface="SandSm"/>
              </a:rPr>
              <a:t>년 후쿠시마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en-US" altLang="ko-KR" sz="1800" b="0" i="0" u="none" strike="noStrike" baseline="0" dirty="0" err="1">
                <a:latin typeface="SandSm"/>
              </a:rPr>
              <a:t>Kunihiko</a:t>
            </a:r>
            <a:r>
              <a:rPr lang="en-US" altLang="ko-KR" sz="1800" b="0" i="0" u="none" strike="noStrike" baseline="0" dirty="0">
                <a:latin typeface="SandSm"/>
              </a:rPr>
              <a:t> Fukushima)</a:t>
            </a:r>
            <a:r>
              <a:rPr lang="ko-KR" altLang="en-US" sz="1800" b="0" i="0" u="none" strike="noStrike" baseline="0" dirty="0">
                <a:latin typeface="SandSm"/>
              </a:rPr>
              <a:t>에 의해 소개된 신경망 구조이다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후쿠시마도 위에서 언급한 </a:t>
            </a:r>
            <a:r>
              <a:rPr lang="ko-KR" altLang="en-US" sz="1800" b="0" i="0" u="none" strike="noStrike" baseline="0" dirty="0" err="1">
                <a:latin typeface="SandSm"/>
              </a:rPr>
              <a:t>허벨과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위젤의</a:t>
            </a:r>
            <a:r>
              <a:rPr lang="ko-KR" altLang="en-US" sz="1800" b="0" i="0" u="none" strike="noStrike" baseline="0" dirty="0">
                <a:latin typeface="SandSm"/>
              </a:rPr>
              <a:t> 작업에서 영감을 받았다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후쿠시마 는 </a:t>
            </a:r>
            <a:r>
              <a:rPr lang="ko-KR" altLang="en-US" sz="1800" b="0" i="0" u="none" strike="noStrike" baseline="0" dirty="0" err="1">
                <a:latin typeface="SandSm"/>
              </a:rPr>
              <a:t>허벨과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위젤이</a:t>
            </a:r>
            <a:r>
              <a:rPr lang="ko-KR" altLang="en-US" sz="1800" b="0" i="0" u="none" strike="noStrike" baseline="0" dirty="0">
                <a:latin typeface="SandSm"/>
              </a:rPr>
              <a:t> 발견한 </a:t>
            </a:r>
            <a:r>
              <a:rPr lang="ko-KR" altLang="en-US" sz="1800" b="1" i="0" u="none" strike="noStrike" baseline="0" dirty="0">
                <a:latin typeface="SandSm"/>
              </a:rPr>
              <a:t>단순 세포와 복합 세포를 패턴 인식</a:t>
            </a:r>
            <a:r>
              <a:rPr lang="ko-KR" altLang="en-US" sz="1800" b="0" i="0" u="none" strike="noStrike" baseline="0" dirty="0">
                <a:latin typeface="SandSm"/>
              </a:rPr>
              <a:t>에 사용하기 위해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이 두 가지 유형의 세포로 이루어진 계층적인 모델을 제안했다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또 </a:t>
            </a:r>
            <a:r>
              <a:rPr lang="ko-KR" altLang="en-US" sz="1800" b="0" i="0" u="none" strike="noStrike" baseline="0" dirty="0" err="1">
                <a:latin typeface="SandSm"/>
              </a:rPr>
              <a:t>네오코그니트론에서는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신경망의 두 가지 기본 유형 레이어인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1" i="0" u="none" strike="noStrike" baseline="0" dirty="0" err="1">
                <a:solidFill>
                  <a:srgbClr val="FF0000"/>
                </a:solidFill>
                <a:latin typeface="SandSm"/>
              </a:rPr>
              <a:t>컨볼루션</a:t>
            </a:r>
            <a:r>
              <a:rPr lang="ko-KR" altLang="en-US" sz="1800" b="1" i="0" u="none" strike="noStrike" baseline="0" dirty="0">
                <a:solidFill>
                  <a:srgbClr val="FF0000"/>
                </a:solidFill>
                <a:latin typeface="SandSm"/>
              </a:rPr>
              <a:t> 레이어와 서브 샘플링 레이어</a:t>
            </a:r>
            <a:r>
              <a:rPr lang="ko-KR" altLang="en-US" sz="1800" b="0" i="0" u="none" strike="noStrike" baseline="0" dirty="0">
                <a:latin typeface="SandSm"/>
              </a:rPr>
              <a:t>를 도입했다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EAF49-5F65-44DB-A143-F90D6CB5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65612"/>
            <a:ext cx="4116186" cy="2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6511-DF4A-4845-8A05-3329212A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0B864-5888-4D0E-89AE-96F49F7B56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모든 신경망 구조 중에서 가장 강력한 성능을 보여주는 신경망 중의 하나이다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1" i="0" u="none" strike="noStrike" baseline="0" dirty="0" err="1">
                <a:solidFill>
                  <a:srgbClr val="0000FF"/>
                </a:solidFill>
                <a:latin typeface="SandSm"/>
              </a:rPr>
              <a:t>컨벌루션</a:t>
            </a:r>
            <a:r>
              <a:rPr lang="ko-KR" altLang="en-US" sz="1800" b="1" i="0" u="none" strike="noStrike" baseline="0" dirty="0">
                <a:solidFill>
                  <a:srgbClr val="0000FF"/>
                </a:solidFill>
                <a:latin typeface="SandSm"/>
              </a:rPr>
              <a:t> 신경망은 </a:t>
            </a:r>
            <a:r>
              <a:rPr lang="en-US" altLang="ko-KR" sz="1800" b="1" i="0" u="none" strike="noStrike" baseline="0" dirty="0">
                <a:solidFill>
                  <a:srgbClr val="FF0000"/>
                </a:solidFill>
                <a:latin typeface="SandSm"/>
              </a:rPr>
              <a:t>2</a:t>
            </a:r>
            <a:r>
              <a:rPr lang="ko-KR" altLang="en-US" sz="1800" b="1" i="0" u="none" strike="noStrike" baseline="0" dirty="0">
                <a:solidFill>
                  <a:srgbClr val="FF0000"/>
                </a:solidFill>
                <a:latin typeface="SandSm"/>
              </a:rPr>
              <a:t>차원 형태의 입력을 처리</a:t>
            </a:r>
            <a:r>
              <a:rPr lang="ko-KR" altLang="en-US" sz="1800" b="1" i="0" u="none" strike="noStrike" baseline="0" dirty="0">
                <a:solidFill>
                  <a:srgbClr val="0000FF"/>
                </a:solidFill>
                <a:latin typeface="SandSm"/>
              </a:rPr>
              <a:t>하기 때문에</a:t>
            </a:r>
            <a:r>
              <a:rPr lang="en-US" altLang="ko-KR" sz="1800" b="1" i="0" u="none" strike="noStrike" baseline="0" dirty="0">
                <a:solidFill>
                  <a:srgbClr val="0000FF"/>
                </a:solidFill>
                <a:latin typeface="SandSm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FF"/>
                </a:solidFill>
                <a:latin typeface="SandSm"/>
              </a:rPr>
              <a:t>이미지 처리에 특히 적합</a:t>
            </a:r>
            <a:r>
              <a:rPr lang="ko-KR" altLang="en-US" sz="1800" b="0" i="0" u="none" strike="noStrike" baseline="0" dirty="0">
                <a:latin typeface="SandSm"/>
              </a:rPr>
              <a:t>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신경망의 각 레이어에서 일련의 필터가 이미지에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65547-2359-4FCA-AA44-FF60DB06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4" y="3356992"/>
            <a:ext cx="8035031" cy="26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A8A52-B0E3-4F29-867B-CE376D03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9F4CD-B514-4D3B-91F4-9799E3E2A5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2012</a:t>
            </a:r>
            <a:r>
              <a:rPr lang="ko-KR" altLang="en-US" sz="1800" b="0" i="0" u="none" strike="noStrike" baseline="0" dirty="0">
                <a:latin typeface="SandSm"/>
              </a:rPr>
              <a:t>년도 영상 인식 경진 대회 </a:t>
            </a:r>
            <a:r>
              <a:rPr lang="en-US" altLang="ko-KR" sz="1800" b="0" i="0" u="none" strike="noStrike" baseline="0" dirty="0">
                <a:latin typeface="SandSm"/>
              </a:rPr>
              <a:t>ILSVRC</a:t>
            </a:r>
            <a:r>
              <a:rPr lang="ko-KR" altLang="en-US" sz="1800" b="0" i="0" u="none" strike="noStrike" baseline="0" dirty="0">
                <a:latin typeface="SandSm"/>
              </a:rPr>
              <a:t>에서 우승하여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 err="1">
                <a:latin typeface="SandSm"/>
              </a:rPr>
              <a:t>딥러닝의</a:t>
            </a:r>
            <a:r>
              <a:rPr lang="ko-KR" altLang="en-US" sz="1800" b="0" i="0" u="none" strike="noStrike" baseline="0" dirty="0">
                <a:latin typeface="SandSm"/>
              </a:rPr>
              <a:t> 우수성을 전 세계에 알리고 인공지능 부활의 신호탄이 되었던 신경망 모델도 </a:t>
            </a:r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신경망이었다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B78A8-E2EB-4863-B95C-22700D83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2" y="2636912"/>
            <a:ext cx="7956376" cy="1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F9F7B6-D78E-4669-9307-34D253D400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신경망도 여러 레이어를 연결하여 신경망을 구축한다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CD05F-001C-41DB-A7BA-C641CCBE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2" y="2420888"/>
            <a:ext cx="7956376" cy="27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 err="1"/>
              <a:t>입력층</a:t>
            </a:r>
            <a:endParaRPr lang="en-US" altLang="ko-KR" b="1" dirty="0"/>
          </a:p>
          <a:p>
            <a:r>
              <a:rPr lang="ko-KR" altLang="en-US" b="1" dirty="0" err="1"/>
              <a:t>입력층에서</a:t>
            </a:r>
            <a:r>
              <a:rPr lang="ko-KR" altLang="en-US" b="1" dirty="0"/>
              <a:t> </a:t>
            </a:r>
            <a:r>
              <a:rPr lang="ko-KR" altLang="en-US" b="1" dirty="0" err="1">
                <a:solidFill>
                  <a:srgbClr val="0000FF"/>
                </a:solidFill>
              </a:rPr>
              <a:t>컨벌루션</a:t>
            </a:r>
            <a:r>
              <a:rPr lang="ko-KR" altLang="en-US" b="1" dirty="0">
                <a:solidFill>
                  <a:srgbClr val="0000FF"/>
                </a:solidFill>
              </a:rPr>
              <a:t> 연산</a:t>
            </a:r>
            <a:r>
              <a:rPr lang="ko-KR" altLang="en-US" b="1" dirty="0"/>
              <a:t>을 통하여 특징을 뽑아내는 </a:t>
            </a:r>
            <a:r>
              <a:rPr lang="ko-KR" altLang="en-US" b="1" dirty="0" err="1"/>
              <a:t>특징맵</a:t>
            </a:r>
            <a:r>
              <a:rPr lang="en-US" altLang="ko-KR" b="1" dirty="0"/>
              <a:t>(feature map)</a:t>
            </a:r>
            <a:r>
              <a:rPr lang="ko-KR" altLang="en-US" b="1" dirty="0"/>
              <a:t>이 존재</a:t>
            </a:r>
            <a:endParaRPr lang="en-US" altLang="ko-KR" b="1" dirty="0"/>
          </a:p>
          <a:p>
            <a:r>
              <a:rPr lang="ko-KR" altLang="en-US" b="1" dirty="0" err="1">
                <a:solidFill>
                  <a:srgbClr val="0000FF"/>
                </a:solidFill>
              </a:rPr>
              <a:t>풀링</a:t>
            </a:r>
            <a:r>
              <a:rPr lang="en-US" altLang="ko-KR" b="1" dirty="0">
                <a:solidFill>
                  <a:srgbClr val="0000FF"/>
                </a:solidFill>
              </a:rPr>
              <a:t>(Pooling) </a:t>
            </a:r>
            <a:r>
              <a:rPr lang="ko-KR" altLang="en-US" b="1" dirty="0">
                <a:solidFill>
                  <a:srgbClr val="0000FF"/>
                </a:solidFill>
              </a:rPr>
              <a:t>연산</a:t>
            </a:r>
            <a:r>
              <a:rPr lang="ko-KR" altLang="en-US" b="1" dirty="0"/>
              <a:t>을 적용한다</a:t>
            </a:r>
            <a:r>
              <a:rPr lang="en-US" altLang="ko-KR" b="1" dirty="0"/>
              <a:t>. </a:t>
            </a:r>
            <a:r>
              <a:rPr lang="ko-KR" altLang="en-US" b="1" dirty="0" err="1"/>
              <a:t>풀링</a:t>
            </a:r>
            <a:r>
              <a:rPr lang="ko-KR" altLang="en-US" b="1" dirty="0"/>
              <a:t> 연산은 입력의 차원을 줄이는 연산이다</a:t>
            </a:r>
            <a:r>
              <a:rPr lang="en-US" altLang="ko-KR" b="1" dirty="0"/>
              <a:t>.  (</a:t>
            </a:r>
            <a:r>
              <a:rPr lang="ko-KR" altLang="en-US" b="1" dirty="0"/>
              <a:t>주요</a:t>
            </a:r>
            <a:r>
              <a:rPr lang="en-US" altLang="ko-KR" b="1" dirty="0"/>
              <a:t> </a:t>
            </a:r>
            <a:r>
              <a:rPr lang="ko-KR" altLang="en-US" b="1" dirty="0"/>
              <a:t>특징 또는 평균 특징으로 단순화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 err="1">
                <a:solidFill>
                  <a:srgbClr val="0000FF"/>
                </a:solidFill>
              </a:rPr>
              <a:t>컨벌루션</a:t>
            </a:r>
            <a:r>
              <a:rPr lang="ko-KR" altLang="en-US" b="1" dirty="0">
                <a:solidFill>
                  <a:srgbClr val="0000FF"/>
                </a:solidFill>
              </a:rPr>
              <a:t> 레이어와 </a:t>
            </a:r>
            <a:r>
              <a:rPr lang="ko-KR" altLang="en-US" b="1" dirty="0" err="1">
                <a:solidFill>
                  <a:srgbClr val="0000FF"/>
                </a:solidFill>
              </a:rPr>
              <a:t>풀링</a:t>
            </a:r>
            <a:r>
              <a:rPr lang="ko-KR" altLang="en-US" b="1" dirty="0">
                <a:solidFill>
                  <a:srgbClr val="0000FF"/>
                </a:solidFill>
              </a:rPr>
              <a:t> 레이어는 여러 번 되풀이 </a:t>
            </a:r>
            <a:r>
              <a:rPr lang="ko-KR" altLang="en-US" b="1" dirty="0"/>
              <a:t>된다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>
                <a:solidFill>
                  <a:srgbClr val="0000FF"/>
                </a:solidFill>
              </a:rPr>
              <a:t>신경망의 맨 끝에는 완전히 연결된 구조의 전통적인 분류 신경망</a:t>
            </a:r>
            <a:r>
              <a:rPr lang="en-US" altLang="ko-KR" b="1" dirty="0">
                <a:solidFill>
                  <a:srgbClr val="0000FF"/>
                </a:solidFill>
              </a:rPr>
              <a:t>(MLP, DNN, FCN)</a:t>
            </a:r>
            <a:r>
              <a:rPr lang="ko-KR" altLang="en-US" b="1" dirty="0">
                <a:solidFill>
                  <a:srgbClr val="0000FF"/>
                </a:solidFill>
              </a:rPr>
              <a:t>이 있어서 추출된 특징을 바탕으로 물체를 인식</a:t>
            </a:r>
            <a:r>
              <a:rPr lang="ko-KR" altLang="en-US" b="1" dirty="0"/>
              <a:t>한다</a:t>
            </a:r>
            <a:r>
              <a:rPr lang="en-US" altLang="ko-KR" b="1" dirty="0"/>
              <a:t>. </a:t>
            </a:r>
            <a:endParaRPr lang="ko-KR" altLang="en-US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1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3429</TotalTime>
  <Words>1444</Words>
  <Application>Microsoft Office PowerPoint</Application>
  <PresentationFormat>화면 슬라이드 쇼(4:3)</PresentationFormat>
  <Paragraphs>167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HY얕은샘물M</vt:lpstr>
      <vt:lpstr>SandSm</vt:lpstr>
      <vt:lpstr>굴림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Office 테마</vt:lpstr>
      <vt:lpstr>9장 컨벌루션 신경망</vt:lpstr>
      <vt:lpstr>  학습 목표</vt:lpstr>
      <vt:lpstr>  컨볼루션 신경망(CNN: 합성곱 신경망)</vt:lpstr>
      <vt:lpstr>  컨볼루션 신경망(CNN)</vt:lpstr>
      <vt:lpstr>  네오코그니트론 (Neocognitron)</vt:lpstr>
      <vt:lpstr>  컨벌루션 신경망의 특징</vt:lpstr>
      <vt:lpstr>  컨벌루션 신경망의 중요성</vt:lpstr>
      <vt:lpstr>  CNN의 일반적인 구조</vt:lpstr>
      <vt:lpstr>   CNN의 일반적인 구조</vt:lpstr>
      <vt:lpstr>  컨벌루션</vt:lpstr>
      <vt:lpstr>  컨벌루션 연산</vt:lpstr>
      <vt:lpstr>  컨벌루션 (convolution)</vt:lpstr>
      <vt:lpstr>  컨벌루션의 구체적인 예</vt:lpstr>
      <vt:lpstr>  컨벌루션의 구체적인 예</vt:lpstr>
      <vt:lpstr>  영상 처리에서의 컨벌루션 연산</vt:lpstr>
      <vt:lpstr>  CNN 신경망에서는 필터의 가중치가 학습된다. </vt:lpstr>
      <vt:lpstr>  컨벌루션 신경망에서의 컨벌루션 연산</vt:lpstr>
      <vt:lpstr>  컨벌루션 레이어</vt:lpstr>
      <vt:lpstr>  보폭 (stride)</vt:lpstr>
      <vt:lpstr>  패딩 (padding)</vt:lpstr>
      <vt:lpstr>  2가지 패딩 방법</vt:lpstr>
      <vt:lpstr>PowerPoint 프레젠테이션</vt:lpstr>
      <vt:lpstr>  필터가 여러 개일 때의 컨벌루션 레이어</vt:lpstr>
      <vt:lpstr>  필터가 여러 개일 때의 컨벌루션 레이어</vt:lpstr>
      <vt:lpstr>  풀링 또는 서브 샘플링</vt:lpstr>
      <vt:lpstr>  최대 풀링 (Max pooling)</vt:lpstr>
      <vt:lpstr>PowerPoint 프레젠테이션</vt:lpstr>
      <vt:lpstr>  풀링의 장점</vt:lpstr>
      <vt:lpstr>  풀링의 종류: Max vs. Average</vt:lpstr>
      <vt:lpstr>  풀링의 장점</vt:lpstr>
      <vt:lpstr>  풀링의 장점: translation-invariant</vt:lpstr>
      <vt:lpstr>PowerPoint 프레젠테이션</vt:lpstr>
      <vt:lpstr>PowerPoint 프레젠테이션</vt:lpstr>
      <vt:lpstr>  컨벌루션 신경망의 해석</vt:lpstr>
      <vt:lpstr>  AlexNet </vt:lpstr>
      <vt:lpstr>  AlexNet </vt:lpstr>
      <vt:lpstr>  케라스로 컨벌루션 신경망 구현하기</vt:lpstr>
      <vt:lpstr>  컨벌루션 레이어</vt:lpstr>
      <vt:lpstr>  </vt:lpstr>
      <vt:lpstr>  풀링 레이어</vt:lpstr>
      <vt:lpstr>  최대 풀링의 예 (결과 확인!!)</vt:lpstr>
      <vt:lpstr>  예제: MNIST 필기체 숫자 인식</vt:lpstr>
      <vt:lpstr>  예제: MNIST 필기체 숫자 인식</vt:lpstr>
      <vt:lpstr>  model.summary()</vt:lpstr>
      <vt:lpstr>  예제: MNIST 필기체 숫자 인식</vt:lpstr>
      <vt:lpstr>  예제: MNIST 필기체 숫자 인식</vt:lpstr>
      <vt:lpstr>  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EXPRESS</dc:title>
  <dc:creator>sec</dc:creator>
  <cp:lastModifiedBy>이상훈</cp:lastModifiedBy>
  <cp:revision>972</cp:revision>
  <dcterms:created xsi:type="dcterms:W3CDTF">2012-03-12T19:09:15Z</dcterms:created>
  <dcterms:modified xsi:type="dcterms:W3CDTF">2022-10-31T06:03:45Z</dcterms:modified>
</cp:coreProperties>
</file>